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handoutMasterIdLst>
    <p:handoutMasterId r:id="rId18"/>
  </p:handoutMasterIdLst>
  <p:sldIdLst>
    <p:sldId id="259" r:id="rId2"/>
    <p:sldId id="260" r:id="rId3"/>
    <p:sldId id="261" r:id="rId4"/>
    <p:sldId id="267" r:id="rId5"/>
    <p:sldId id="270" r:id="rId6"/>
    <p:sldId id="269" r:id="rId7"/>
    <p:sldId id="262" r:id="rId8"/>
    <p:sldId id="263" r:id="rId9"/>
    <p:sldId id="264" r:id="rId10"/>
    <p:sldId id="274" r:id="rId11"/>
    <p:sldId id="265" r:id="rId12"/>
    <p:sldId id="268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C3D3AE-5DB9-4A20-A23E-3E800565CDE2}" v="43" dt="2023-09-13T22:39:05.586"/>
    <p1510:client id="{BB0824E7-2C03-42BD-81C7-4D2015B84C62}" v="2" dt="2023-09-14T15:49:43.155"/>
    <p1510:client id="{D86A0EF7-632B-ECE2-63E0-E4CAD199D618}" v="31" dt="2023-09-13T21:59:08.126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72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wler, Jessica L." userId="a5ca2fc7-e298-4ba4-9778-7878b5a6b0c0" providerId="ADAL" clId="{BB0824E7-2C03-42BD-81C7-4D2015B84C62}"/>
    <pc:docChg chg="custSel modSld">
      <pc:chgData name="Fowler, Jessica L." userId="a5ca2fc7-e298-4ba4-9778-7878b5a6b0c0" providerId="ADAL" clId="{BB0824E7-2C03-42BD-81C7-4D2015B84C62}" dt="2023-09-14T15:51:58.571" v="28" actId="1076"/>
      <pc:docMkLst>
        <pc:docMk/>
      </pc:docMkLst>
      <pc:sldChg chg="modSp mod">
        <pc:chgData name="Fowler, Jessica L." userId="a5ca2fc7-e298-4ba4-9778-7878b5a6b0c0" providerId="ADAL" clId="{BB0824E7-2C03-42BD-81C7-4D2015B84C62}" dt="2023-09-14T15:48:31.779" v="1" actId="27636"/>
        <pc:sldMkLst>
          <pc:docMk/>
          <pc:sldMk cId="6974034" sldId="267"/>
        </pc:sldMkLst>
        <pc:spChg chg="mod">
          <ac:chgData name="Fowler, Jessica L." userId="a5ca2fc7-e298-4ba4-9778-7878b5a6b0c0" providerId="ADAL" clId="{BB0824E7-2C03-42BD-81C7-4D2015B84C62}" dt="2023-09-14T15:48:31.779" v="1" actId="27636"/>
          <ac:spMkLst>
            <pc:docMk/>
            <pc:sldMk cId="6974034" sldId="267"/>
            <ac:spMk id="4" creationId="{5096EC12-F3F1-4DD2-DFC3-DD681961A579}"/>
          </ac:spMkLst>
        </pc:spChg>
      </pc:sldChg>
      <pc:sldChg chg="addSp delSp modSp mod modAnim">
        <pc:chgData name="Fowler, Jessica L." userId="a5ca2fc7-e298-4ba4-9778-7878b5a6b0c0" providerId="ADAL" clId="{BB0824E7-2C03-42BD-81C7-4D2015B84C62}" dt="2023-09-14T15:51:58.571" v="28" actId="1076"/>
        <pc:sldMkLst>
          <pc:docMk/>
          <pc:sldMk cId="2618757854" sldId="273"/>
        </pc:sldMkLst>
        <pc:spChg chg="del mod">
          <ac:chgData name="Fowler, Jessica L." userId="a5ca2fc7-e298-4ba4-9778-7878b5a6b0c0" providerId="ADAL" clId="{BB0824E7-2C03-42BD-81C7-4D2015B84C62}" dt="2023-09-14T15:50:16.727" v="20" actId="478"/>
          <ac:spMkLst>
            <pc:docMk/>
            <pc:sldMk cId="2618757854" sldId="273"/>
            <ac:spMk id="2" creationId="{33B3BF5B-F0B8-B5D9-A05D-7EDD888C7D4D}"/>
          </ac:spMkLst>
        </pc:spChg>
        <pc:spChg chg="mod">
          <ac:chgData name="Fowler, Jessica L." userId="a5ca2fc7-e298-4ba4-9778-7878b5a6b0c0" providerId="ADAL" clId="{BB0824E7-2C03-42BD-81C7-4D2015B84C62}" dt="2023-09-14T15:50:31.362" v="25" actId="1076"/>
          <ac:spMkLst>
            <pc:docMk/>
            <pc:sldMk cId="2618757854" sldId="273"/>
            <ac:spMk id="3" creationId="{26744CF4-DA4C-2CB7-2757-22736913FCFF}"/>
          </ac:spMkLst>
        </pc:spChg>
        <pc:picChg chg="add mod">
          <ac:chgData name="Fowler, Jessica L." userId="a5ca2fc7-e298-4ba4-9778-7878b5a6b0c0" providerId="ADAL" clId="{BB0824E7-2C03-42BD-81C7-4D2015B84C62}" dt="2023-09-14T15:51:58.571" v="28" actId="1076"/>
          <ac:picMkLst>
            <pc:docMk/>
            <pc:sldMk cId="2618757854" sldId="273"/>
            <ac:picMk id="4" creationId="{C23E4789-9CB4-5CDD-BDFB-83DF036303F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ABAFA-9D90-4B6C-95A1-503043E46F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C7757-6264-420F-9201-02E9A21CB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5EB1F-8DE4-48C3-A804-A05846A4049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115C9-E24C-4512-AA8B-319BB49F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1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4400" b="1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E0A0C-FFF2-4105-9F07-796FCC3D8DE3}" type="datetime1">
              <a:rPr lang="en-US" smtClean="0"/>
              <a:t>9/14/2023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68D4-D432-4190-8060-492B59F98A87}" type="datetime1">
              <a:rPr lang="en-US" smtClean="0"/>
              <a:t>9/14/2023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EF83-7D73-495D-9915-41737B990DFC}" type="datetime1">
              <a:rPr lang="en-US" smtClean="0"/>
              <a:t>9/14/2023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10566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2905-D7E2-4171-961B-8EB802C66F9A}" type="datetime1">
              <a:rPr lang="en-US" smtClean="0"/>
              <a:t>9/14/2023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4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B47C-16BC-4A9F-9E6E-9D1F33DC8ABD}" type="datetime1">
              <a:rPr lang="en-US" smtClean="0"/>
              <a:t>9/14/2023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6pPr>
            <a:lvl7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7pPr>
            <a:lvl8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8pPr>
            <a:lvl9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defRPr/>
            </a:lvl6pPr>
            <a:lvl7pPr>
              <a:buClr>
                <a:schemeClr val="tx2">
                  <a:lumMod val="50000"/>
                </a:schemeClr>
              </a:buClr>
              <a:defRPr/>
            </a:lvl7pPr>
            <a:lvl8pPr>
              <a:buClr>
                <a:schemeClr val="tx2">
                  <a:lumMod val="50000"/>
                </a:schemeClr>
              </a:buClr>
              <a:defRPr/>
            </a:lvl8pPr>
            <a:lvl9pPr>
              <a:buClr>
                <a:schemeClr val="tx2">
                  <a:lumMod val="50000"/>
                </a:schemeClr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3DF2-DD31-447B-89F4-CEF82A94D7A7}" type="datetime1">
              <a:rPr lang="en-US" smtClean="0"/>
              <a:t>9/14/2023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1BB0C-CFA8-4A1F-9AAE-D6B32E8256E7}" type="datetime1">
              <a:rPr lang="en-US" smtClean="0"/>
              <a:t>9/14/2023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348D-B72F-4FC3-A127-851C5E7B3A9E}" type="datetime1">
              <a:rPr lang="en-US" smtClean="0"/>
              <a:t>9/14/2023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EB1B-704A-4D5E-8D5F-456104532486}" type="datetime1">
              <a:rPr lang="en-US" smtClean="0"/>
              <a:t>9/14/2023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FBEB-CD4D-45C5-9851-D1FF1EB5AB85}" type="datetime1">
              <a:rPr lang="en-US" smtClean="0"/>
              <a:t>9/14/2023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6301232" y="1539240"/>
            <a:ext cx="4431538" cy="32727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B7EB-0ACD-4247-AA3F-1B0B49109B84}" type="datetime1">
              <a:rPr lang="en-US" smtClean="0"/>
              <a:t>9/14/2023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strike="noStrike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254F2F0-E062-4E41-9176-AEE9734E64AC}" type="datetime1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548" y="1221826"/>
            <a:ext cx="10363200" cy="1470025"/>
          </a:xfrm>
        </p:spPr>
        <p:txBody>
          <a:bodyPr/>
          <a:lstStyle/>
          <a:p>
            <a:r>
              <a:rPr lang="en-US"/>
              <a:t>Training Ship golden bear</a:t>
            </a:r>
            <a:br>
              <a:rPr lang="en-US"/>
            </a:br>
            <a:r>
              <a:rPr lang="en-US" dirty="0"/>
              <a:t>Cadet </a:t>
            </a:r>
            <a:r>
              <a:rPr lang="en-US"/>
              <a:t>cruise</a:t>
            </a:r>
            <a:r>
              <a:rPr lang="en-US" dirty="0"/>
              <a:t> meeting #1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7579" y="3100137"/>
            <a:ext cx="8534400" cy="2803358"/>
          </a:xfrm>
        </p:spPr>
        <p:txBody>
          <a:bodyPr/>
          <a:lstStyle/>
          <a:p>
            <a:r>
              <a:rPr lang="en-US" dirty="0"/>
              <a:t>CSU Maritime Academy</a:t>
            </a:r>
          </a:p>
          <a:p>
            <a:r>
              <a:rPr lang="en-US" dirty="0"/>
              <a:t>Cruise 2024</a:t>
            </a:r>
          </a:p>
          <a:p>
            <a:r>
              <a:rPr lang="en-US" dirty="0"/>
              <a:t>Sept. 14, 2023</a:t>
            </a:r>
          </a:p>
        </p:txBody>
      </p:sp>
    </p:spTree>
    <p:extLst>
      <p:ext uri="{BB962C8B-B14F-4D97-AF65-F5344CB8AC3E}">
        <p14:creationId xmlns:p14="http://schemas.microsoft.com/office/powerpoint/2010/main" val="3866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4F0B-CAD8-CF03-C075-759B11B1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cs typeface="Arial"/>
              </a:rPr>
              <a:t>CALLING ALL SENIORS 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A5B81-183B-8474-90C3-90324ADB20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892685"/>
            <a:ext cx="10566400" cy="4114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cs typeface="Arial"/>
              </a:rPr>
              <a:t>We (the ship's crew) are holding you all to a higher standard as this is your senior cruise</a:t>
            </a:r>
            <a:endParaRPr lang="en-US"/>
          </a:p>
          <a:p>
            <a:pPr marL="0" indent="0" algn="ctr">
              <a:buNone/>
            </a:pPr>
            <a:endParaRPr lang="en-US" sz="2400" dirty="0">
              <a:cs typeface="Arial"/>
            </a:endParaRPr>
          </a:p>
          <a:p>
            <a:pPr marL="0" indent="0" algn="ctr">
              <a:buNone/>
            </a:pPr>
            <a:r>
              <a:rPr lang="en-US" sz="2400" dirty="0">
                <a:cs typeface="Arial"/>
              </a:rPr>
              <a:t>We will raise our expectations gradually throughout the academic year to prepare you to be leaders among your underclassmen as you have sailed </a:t>
            </a:r>
            <a:r>
              <a:rPr lang="en-US" sz="2400">
                <a:cs typeface="Arial"/>
              </a:rPr>
              <a:t>on the TSGB before</a:t>
            </a:r>
            <a:endParaRPr lang="en-US" sz="2400" dirty="0">
              <a:cs typeface="Arial"/>
            </a:endParaRPr>
          </a:p>
          <a:p>
            <a:pPr marL="0" indent="0" algn="ctr">
              <a:buNone/>
            </a:pPr>
            <a:endParaRPr lang="en-US" sz="2400" dirty="0">
              <a:cs typeface="Arial"/>
            </a:endParaRPr>
          </a:p>
          <a:p>
            <a:pPr marL="0" indent="0" algn="ctr">
              <a:buNone/>
            </a:pPr>
            <a:r>
              <a:rPr lang="en-US" sz="2400">
                <a:cs typeface="Arial"/>
              </a:rPr>
              <a:t>We will rely on you to set a good example for your peers – so please do your best!</a:t>
            </a:r>
          </a:p>
        </p:txBody>
      </p:sp>
    </p:spTree>
    <p:extLst>
      <p:ext uri="{BB962C8B-B14F-4D97-AF65-F5344CB8AC3E}">
        <p14:creationId xmlns:p14="http://schemas.microsoft.com/office/powerpoint/2010/main" val="24618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6E3A-79B0-A8D6-FA45-01166E13B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0"/>
            <a:ext cx="10566400" cy="1143000"/>
          </a:xfrm>
        </p:spPr>
        <p:txBody>
          <a:bodyPr/>
          <a:lstStyle/>
          <a:p>
            <a:pPr algn="ctr"/>
            <a:r>
              <a:rPr lang="en-US" sz="4800" dirty="0"/>
              <a:t>Cruise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35525-9125-4752-1B67-E0AE62CD44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399674"/>
            <a:ext cx="10566400" cy="492091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/>
              <a:t>Before the fun begins and you are cleared to move aboard for cruise, there are some tasks you must accomplish: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Pass your pre-requisite courses</a:t>
            </a:r>
          </a:p>
          <a:p>
            <a:endParaRPr lang="en-US" sz="2400" dirty="0"/>
          </a:p>
          <a:p>
            <a:r>
              <a:rPr lang="en-US" sz="2400" dirty="0"/>
              <a:t>Earn your required credentials - Lifeboatman, Basic Safety Training (BST), Security Awareness or Vessel Personnel with Designated Security Duties (VPDSD)</a:t>
            </a:r>
          </a:p>
          <a:p>
            <a:endParaRPr lang="en-US" sz="2400" dirty="0"/>
          </a:p>
          <a:p>
            <a:r>
              <a:rPr lang="en-US" sz="2400" dirty="0"/>
              <a:t>Furthermore, you must have a Cal Maritime Port Pass, Transportation Worker Identity Credential (TWIC), Passport, and MMC for upperclassmen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E7609-5F8F-D798-7C2C-41F2B70C97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221" y="481262"/>
            <a:ext cx="12023557" cy="6513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You are required to have a valid, unexpired TWIC and Passport to sail</a:t>
            </a:r>
            <a:r>
              <a:rPr lang="en-US" sz="2800" b="1" dirty="0"/>
              <a:t> </a:t>
            </a:r>
          </a:p>
          <a:p>
            <a:pPr marL="0" indent="0" algn="ctr">
              <a:buNone/>
            </a:pPr>
            <a:endParaRPr lang="en-US" sz="1800" b="1" dirty="0"/>
          </a:p>
          <a:p>
            <a:pPr lvl="1"/>
            <a:r>
              <a:rPr lang="en-US" sz="2300" dirty="0"/>
              <a:t>Passport cards are not allowed – Passport books are required</a:t>
            </a:r>
          </a:p>
          <a:p>
            <a:pPr lvl="1"/>
            <a:r>
              <a:rPr lang="en-US" sz="2300" dirty="0"/>
              <a:t>If you do not have a TWIC or Passport yet – apply for them NOW </a:t>
            </a:r>
          </a:p>
          <a:p>
            <a:pPr lvl="1"/>
            <a:r>
              <a:rPr lang="en-US" sz="2300" dirty="0"/>
              <a:t>If your Passport or TWIC are expiring before or during 2024 cruise, start the renewal process NOW as it can take months to receive these documents</a:t>
            </a:r>
          </a:p>
          <a:p>
            <a:pPr marL="457200" lvl="1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700" b="1" dirty="0"/>
              <a:t>TWIC and Passport must be valid through August 2024 and you must have the physical document with you on cruise 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2700" dirty="0"/>
              <a:t>We will start collecting copies of these documents in November 2023</a:t>
            </a:r>
          </a:p>
        </p:txBody>
      </p:sp>
    </p:spTree>
    <p:extLst>
      <p:ext uri="{BB962C8B-B14F-4D97-AF65-F5344CB8AC3E}">
        <p14:creationId xmlns:p14="http://schemas.microsoft.com/office/powerpoint/2010/main" val="21901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E282-92F9-1FE4-572E-F928BD6C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Berthing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EE66D-6587-7DBF-7D42-9586AA4CCF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768642"/>
            <a:ext cx="10566400" cy="4114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You will have one locker and one drawer assigned to you to hold all of your belongings for your two-month cruise – pack wisely and be conscious of space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Bulky and flammable items are restricted per USCG CFR 116.423 – please leave your down comforters, fluffy rugs, and thick bedding at home </a:t>
            </a:r>
          </a:p>
        </p:txBody>
      </p:sp>
    </p:spTree>
    <p:extLst>
      <p:ext uri="{BB962C8B-B14F-4D97-AF65-F5344CB8AC3E}">
        <p14:creationId xmlns:p14="http://schemas.microsoft.com/office/powerpoint/2010/main" val="11428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67781-A46F-0F02-3F11-50B2ECEDC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Schedule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50494-FB97-400B-3B99-919100E7D1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840831"/>
            <a:ext cx="10566400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We do not have our schedule or itinerary yet, but we are working hard to get it solidified and should have it ready soon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Once it is decided, we will publicize this information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Thank you for your patience </a:t>
            </a:r>
            <a:r>
              <a:rPr lang="en-US" sz="2800" dirty="0">
                <a:sym typeface="Wingdings" panose="05000000000000000000" pitchFamily="2" charset="2"/>
              </a:rPr>
              <a:t>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44CF4-DA4C-2CB7-2757-22736913FC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032961"/>
            <a:ext cx="5283200" cy="47920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YOUR TIME AND COOPERATION!</a:t>
            </a:r>
          </a:p>
          <a:p>
            <a:pPr marL="0" indent="0" algn="ctr"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excited to have you all aboard for CRUISE 2024</a:t>
            </a:r>
          </a:p>
        </p:txBody>
      </p:sp>
      <p:pic>
        <p:nvPicPr>
          <p:cNvPr id="4" name="D45C6031-E64D-4B29-A512-03351D2DC5E2">
            <a:hlinkClick r:id="" action="ppaction://media"/>
            <a:extLst>
              <a:ext uri="{FF2B5EF4-FFF2-40B4-BE49-F238E27FC236}">
                <a16:creationId xmlns:a16="http://schemas.microsoft.com/office/drawing/2014/main" id="{C23E4789-9CB4-5CDD-BDFB-83DF03630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8738" y="426703"/>
            <a:ext cx="3455068" cy="61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DB9B2A-F2D5-BF5E-9D2E-6F557FCF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400" dirty="0" err="1"/>
              <a:t>WELCome</a:t>
            </a:r>
            <a:r>
              <a:rPr lang="en-US" sz="4400" dirty="0"/>
              <a:t> to </a:t>
            </a:r>
            <a:r>
              <a:rPr lang="en-US" sz="4400" dirty="0" err="1"/>
              <a:t>csu</a:t>
            </a:r>
            <a:r>
              <a:rPr lang="en-US" sz="4400" dirty="0"/>
              <a:t> maritime academy</a:t>
            </a:r>
          </a:p>
        </p:txBody>
      </p:sp>
      <p:pic>
        <p:nvPicPr>
          <p:cNvPr id="3" name="361853577_6342345479177093_2606529668555971124_n (1)">
            <a:hlinkClick r:id="" action="ppaction://media"/>
            <a:extLst>
              <a:ext uri="{FF2B5EF4-FFF2-40B4-BE49-F238E27FC236}">
                <a16:creationId xmlns:a16="http://schemas.microsoft.com/office/drawing/2014/main" id="{C1108059-CD38-DB92-3F2B-752FF92CEC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77515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0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BA200-8165-FB32-2E3E-72CC7CB01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1" y="457201"/>
            <a:ext cx="10513484" cy="548526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dirty="0"/>
              <a:t>Congratulations on picking a unique and awesome school for your education</a:t>
            </a:r>
          </a:p>
          <a:p>
            <a:pPr algn="ctr"/>
            <a:r>
              <a:rPr lang="en-US" sz="4000" dirty="0"/>
              <a:t> </a:t>
            </a:r>
          </a:p>
          <a:p>
            <a:pPr algn="ctr"/>
            <a:r>
              <a:rPr lang="en-US" sz="4000" dirty="0"/>
              <a:t>CSU Maritime Academy is unlike any other CSU and offers an exceptional education and experience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One of those experiences is cruise!</a:t>
            </a:r>
          </a:p>
        </p:txBody>
      </p:sp>
    </p:spTree>
    <p:extLst>
      <p:ext uri="{BB962C8B-B14F-4D97-AF65-F5344CB8AC3E}">
        <p14:creationId xmlns:p14="http://schemas.microsoft.com/office/powerpoint/2010/main" val="229467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10566400" cy="1143000"/>
          </a:xfrm>
        </p:spPr>
        <p:txBody>
          <a:bodyPr/>
          <a:lstStyle/>
          <a:p>
            <a:pPr algn="ctr"/>
            <a:r>
              <a:rPr lang="en-US" sz="5300" dirty="0"/>
              <a:t>Summer Training cruise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6EC12-F3F1-4DD2-DFC3-DD681961A5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417638"/>
            <a:ext cx="10566400" cy="5223794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Each summer we embark on one (sometimes two) cruises</a:t>
            </a:r>
          </a:p>
          <a:p>
            <a:r>
              <a:rPr lang="en-US" sz="2200" dirty="0"/>
              <a:t>We visit a mix of international and US ports </a:t>
            </a:r>
          </a:p>
          <a:p>
            <a:r>
              <a:rPr lang="en-US" sz="2200" dirty="0"/>
              <a:t>We bring anywhere from 250-300 cadets and 50-60 crew</a:t>
            </a:r>
          </a:p>
          <a:p>
            <a:r>
              <a:rPr lang="en-US" sz="2200" dirty="0"/>
              <a:t>Cruise is an opportunity for cadets like you to:</a:t>
            </a:r>
          </a:p>
          <a:p>
            <a:pPr lvl="1"/>
            <a:r>
              <a:rPr lang="en-US" sz="2200" dirty="0"/>
              <a:t>Earn sea time to put towards your licenses </a:t>
            </a:r>
          </a:p>
          <a:p>
            <a:pPr lvl="1"/>
            <a:r>
              <a:rPr lang="en-US" sz="2200" dirty="0"/>
              <a:t>Practice the valuable technical skills you’ve learned throughout the academic year</a:t>
            </a:r>
          </a:p>
          <a:p>
            <a:pPr lvl="1"/>
            <a:r>
              <a:rPr lang="en-US" sz="2200" dirty="0"/>
              <a:t>Experience traveling internationally (fulfills graduation requirements)</a:t>
            </a:r>
          </a:p>
          <a:p>
            <a:pPr lvl="1"/>
            <a:r>
              <a:rPr lang="en-US" sz="2200" dirty="0"/>
              <a:t>Exercise leadership skills acquired from your work assignments and responsibilities with the Corps of Cadets</a:t>
            </a:r>
          </a:p>
          <a:p>
            <a:r>
              <a:rPr lang="en-US" sz="2200" dirty="0"/>
              <a:t>All hands work seven days a week on cruise – but we do our best to make it a fun and memorable, irreplaceable experience!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693BA8-2808-33AD-95E8-3897752E0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483185"/>
            <a:ext cx="10566400" cy="1143000"/>
          </a:xfrm>
        </p:spPr>
        <p:txBody>
          <a:bodyPr/>
          <a:lstStyle/>
          <a:p>
            <a:pPr algn="ctr"/>
            <a:r>
              <a:rPr lang="en-US" sz="4000" dirty="0"/>
              <a:t>Meet the </a:t>
            </a:r>
            <a:r>
              <a:rPr lang="en-US" sz="4000" dirty="0" err="1"/>
              <a:t>tsgb</a:t>
            </a:r>
            <a:r>
              <a:rPr lang="en-US" sz="4000" dirty="0"/>
              <a:t> crew </a:t>
            </a:r>
            <a:br>
              <a:rPr lang="en-US" sz="4000" dirty="0"/>
            </a:br>
            <a:r>
              <a:rPr lang="en-US" sz="4000" dirty="0"/>
              <a:t>&amp; cruise leadership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4D60406-9596-5EF8-B338-4B4B16279B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794628"/>
            <a:ext cx="10566400" cy="5440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900" dirty="0"/>
              <a:t>Captain Samar Bannister – Cal Maritime c/o 2000</a:t>
            </a:r>
          </a:p>
          <a:p>
            <a:pPr marL="0" indent="0">
              <a:buNone/>
            </a:pPr>
            <a:r>
              <a:rPr lang="en-US" sz="1900" dirty="0"/>
              <a:t>Chief Engineer Adam </a:t>
            </a:r>
            <a:r>
              <a:rPr lang="en-US" sz="1900" dirty="0" err="1"/>
              <a:t>Kleitman</a:t>
            </a:r>
            <a:r>
              <a:rPr lang="en-US" sz="1900" dirty="0"/>
              <a:t> – Cal Maritime c/o 2012</a:t>
            </a:r>
            <a:endParaRPr lang="en-US" sz="1900" dirty="0">
              <a:cs typeface="Arial"/>
            </a:endParaRPr>
          </a:p>
          <a:p>
            <a:pPr marL="0" indent="0">
              <a:buNone/>
            </a:pPr>
            <a:r>
              <a:rPr lang="en-US" sz="1900" dirty="0"/>
              <a:t>Chief Mate Doug Nagy – Cal Maritime c/o 1989</a:t>
            </a:r>
          </a:p>
          <a:p>
            <a:pPr marL="0" indent="0">
              <a:buNone/>
            </a:pPr>
            <a:r>
              <a:rPr lang="en-US" sz="1900" dirty="0"/>
              <a:t>Commandant Jimmy Moore – Cal Maritime c/o 2010</a:t>
            </a:r>
            <a:endParaRPr lang="en-US" sz="1900" dirty="0">
              <a:cs typeface="Arial"/>
            </a:endParaRPr>
          </a:p>
          <a:p>
            <a:pPr marL="0" indent="0">
              <a:buNone/>
            </a:pPr>
            <a:r>
              <a:rPr lang="en-US" sz="1900" dirty="0"/>
              <a:t>2</a:t>
            </a:r>
            <a:r>
              <a:rPr lang="en-US" sz="1900" baseline="30000" dirty="0"/>
              <a:t>nd</a:t>
            </a:r>
            <a:r>
              <a:rPr lang="en-US" sz="1900" dirty="0"/>
              <a:t> Mate Chelsea Martin – Cal Maritime c/o 2011</a:t>
            </a:r>
            <a:endParaRPr lang="en-US" sz="1900" dirty="0">
              <a:cs typeface="Arial"/>
            </a:endParaRPr>
          </a:p>
          <a:p>
            <a:pPr marL="0" indent="0">
              <a:buNone/>
            </a:pPr>
            <a:r>
              <a:rPr lang="en-US" sz="1900" dirty="0"/>
              <a:t>2</a:t>
            </a:r>
            <a:r>
              <a:rPr lang="en-US" sz="1900" baseline="30000" dirty="0"/>
              <a:t>nd</a:t>
            </a:r>
            <a:r>
              <a:rPr lang="en-US" sz="1900" dirty="0"/>
              <a:t> Engineer Dan Nichols Cal Maritime c/o 2014</a:t>
            </a:r>
            <a:endParaRPr lang="en-US" sz="1900" dirty="0">
              <a:cs typeface="Arial"/>
            </a:endParaRPr>
          </a:p>
          <a:p>
            <a:pPr marL="0" indent="0">
              <a:buNone/>
            </a:pPr>
            <a:r>
              <a:rPr lang="en-US" sz="1900" dirty="0"/>
              <a:t>Bosun Anders Bland</a:t>
            </a:r>
          </a:p>
          <a:p>
            <a:pPr marL="0" indent="0">
              <a:buNone/>
            </a:pPr>
            <a:r>
              <a:rPr lang="en-US" sz="1900" dirty="0"/>
              <a:t>Logistics Officer Lisa Warner</a:t>
            </a:r>
          </a:p>
          <a:p>
            <a:pPr marL="0" indent="0">
              <a:buNone/>
            </a:pPr>
            <a:r>
              <a:rPr lang="en-US" sz="1900" dirty="0"/>
              <a:t>Purser Jessica Fowler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900" b="1" dirty="0"/>
              <a:t>There is a reason many of us have returned to serve our alma mater – we believe in this program, and we believe in you, our cadets!</a:t>
            </a:r>
          </a:p>
        </p:txBody>
      </p:sp>
      <p:pic>
        <p:nvPicPr>
          <p:cNvPr id="3" name="Picture 2" descr="A group of people wearing white shirts and hats&#10;&#10;Description automatically generated">
            <a:extLst>
              <a:ext uri="{FF2B5EF4-FFF2-40B4-BE49-F238E27FC236}">
                <a16:creationId xmlns:a16="http://schemas.microsoft.com/office/drawing/2014/main" id="{374CE0E5-EED9-41B7-62C7-FF5DC690B0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49" y="1794628"/>
            <a:ext cx="3638551" cy="27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C78BD-FA1A-401F-0459-B491342F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93275"/>
            <a:ext cx="10566400" cy="1143000"/>
          </a:xfrm>
        </p:spPr>
        <p:txBody>
          <a:bodyPr/>
          <a:lstStyle/>
          <a:p>
            <a:pPr algn="ctr"/>
            <a:r>
              <a:rPr lang="en-US" sz="4400" dirty="0"/>
              <a:t>Captain </a:t>
            </a:r>
            <a:r>
              <a:rPr lang="en-US" sz="4400" err="1"/>
              <a:t>bannister’s</a:t>
            </a:r>
            <a:r>
              <a:rPr lang="en-US" sz="4400" dirty="0"/>
              <a:t> </a:t>
            </a:r>
            <a:br>
              <a:rPr lang="en-US" sz="4400" dirty="0"/>
            </a:br>
            <a:r>
              <a:rPr lang="en-US" sz="4400" dirty="0"/>
              <a:t>4 rules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C29E8-D28F-9D0F-7AF7-99D0B11AB2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900382"/>
            <a:ext cx="10566400" cy="4864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We want to ensure that everyone has the amazing cruise experience they deserve! </a:t>
            </a:r>
          </a:p>
          <a:p>
            <a:pPr marL="0" indent="0" algn="ctr">
              <a:buNone/>
            </a:pPr>
            <a:r>
              <a:rPr lang="en-US" sz="2400" dirty="0"/>
              <a:t>To make this happen, the Captain has four rules that everyone must abide by:</a:t>
            </a:r>
          </a:p>
          <a:p>
            <a:pPr marL="0" indent="0" algn="ctr">
              <a:buNone/>
            </a:pPr>
            <a:endParaRPr lang="en-US" sz="2400" dirty="0"/>
          </a:p>
          <a:p>
            <a:pPr algn="ctr"/>
            <a:r>
              <a:rPr lang="en-US" sz="2400" b="1" dirty="0"/>
              <a:t>COMMUNICATE</a:t>
            </a:r>
            <a:endParaRPr lang="en-US" sz="2400" b="1" dirty="0">
              <a:cs typeface="Arial"/>
            </a:endParaRPr>
          </a:p>
          <a:p>
            <a:pPr algn="ctr"/>
            <a:r>
              <a:rPr lang="en-US" sz="2400" b="1" dirty="0"/>
              <a:t>DO THE JOB</a:t>
            </a:r>
            <a:endParaRPr lang="en-US" sz="2400" b="1" dirty="0">
              <a:cs typeface="Arial"/>
            </a:endParaRPr>
          </a:p>
          <a:p>
            <a:pPr algn="ctr"/>
            <a:r>
              <a:rPr lang="en-US" sz="2400" b="1" dirty="0"/>
              <a:t>TREAT EVERYONE WITH RESPECT</a:t>
            </a:r>
            <a:endParaRPr lang="en-US" sz="2400" b="1" dirty="0">
              <a:cs typeface="Arial"/>
            </a:endParaRPr>
          </a:p>
          <a:p>
            <a:pPr algn="ctr"/>
            <a:r>
              <a:rPr lang="en-US" sz="2400" b="1" dirty="0"/>
              <a:t>BE SAFE</a:t>
            </a:r>
            <a:endParaRPr lang="en-US" sz="24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FC761-1200-E13F-3597-C421D8867D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200526"/>
            <a:ext cx="10566400" cy="6657474"/>
          </a:xfrm>
        </p:spPr>
        <p:txBody>
          <a:bodyPr>
            <a:normAutofit/>
          </a:bodyPr>
          <a:lstStyle/>
          <a:p>
            <a:pPr marL="914400" lvl="2" indent="0" algn="ctr">
              <a:buNone/>
            </a:pPr>
            <a:r>
              <a:rPr lang="en-US" sz="3200" dirty="0"/>
              <a:t>The vessel’s crew is already preparing for cruise, both habitability and regulatory wise </a:t>
            </a:r>
          </a:p>
          <a:p>
            <a:pPr marL="914400" lvl="2" indent="0" algn="ctr">
              <a:buNone/>
            </a:pPr>
            <a:endParaRPr lang="en-US" sz="3200" dirty="0"/>
          </a:p>
          <a:p>
            <a:pPr marL="914400" lvl="2" indent="0" algn="ctr">
              <a:buNone/>
            </a:pPr>
            <a:r>
              <a:rPr lang="en-US" sz="3200" dirty="0"/>
              <a:t>What does this mean? </a:t>
            </a:r>
          </a:p>
          <a:p>
            <a:pPr marL="914400" lvl="2" indent="0" algn="ctr">
              <a:buNone/>
            </a:pPr>
            <a:endParaRPr lang="en-US" sz="3200" dirty="0"/>
          </a:p>
          <a:p>
            <a:pPr marL="914400" lvl="2" indent="0" algn="ctr">
              <a:buNone/>
            </a:pPr>
            <a:r>
              <a:rPr lang="en-US" sz="3200" dirty="0"/>
              <a:t>We are getting the ship ready for all of you to live aboard the TSGB for two months next summer!</a:t>
            </a:r>
          </a:p>
          <a:p>
            <a:pPr marL="914400" lvl="2" indent="0" algn="ctr">
              <a:buNone/>
            </a:pPr>
            <a:endParaRPr lang="en-US" sz="3200" dirty="0"/>
          </a:p>
          <a:p>
            <a:pPr marL="914400" lvl="2" indent="0" algn="ctr">
              <a:buNone/>
            </a:pPr>
            <a:r>
              <a:rPr lang="en-US" sz="3200" dirty="0"/>
              <a:t>There is some maintenance to be done to prep the ship, and a lot of paperwork too…</a:t>
            </a:r>
          </a:p>
        </p:txBody>
      </p:sp>
    </p:spTree>
    <p:extLst>
      <p:ext uri="{BB962C8B-B14F-4D97-AF65-F5344CB8AC3E}">
        <p14:creationId xmlns:p14="http://schemas.microsoft.com/office/powerpoint/2010/main" val="6808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72B07-45BF-CC09-4FDC-39BEC37B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0"/>
            <a:ext cx="10566400" cy="1143000"/>
          </a:xfrm>
        </p:spPr>
        <p:txBody>
          <a:bodyPr/>
          <a:lstStyle/>
          <a:p>
            <a:pPr algn="ctr"/>
            <a:r>
              <a:rPr lang="en-US" sz="4800" dirty="0"/>
              <a:t>General </a:t>
            </a:r>
            <a:r>
              <a:rPr lang="en-US" sz="4800" dirty="0" err="1"/>
              <a:t>awARENESS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BA8CE-6391-C69D-4C8B-0F2AD2CF9D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403684"/>
            <a:ext cx="10566400" cy="5510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dirty="0"/>
              <a:t>However, we welcome you to come aboard and get familiarized with your future temporary home</a:t>
            </a:r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2700" dirty="0"/>
              <a:t>When coming aboard the ship, we ask that you:</a:t>
            </a:r>
          </a:p>
          <a:p>
            <a:pPr marL="0" indent="0" algn="ctr">
              <a:buNone/>
            </a:pPr>
            <a:r>
              <a:rPr lang="en-US" sz="2700" dirty="0"/>
              <a:t> bring a photo ID (port pass), wear close-toed shoes, sign in and sign out</a:t>
            </a:r>
          </a:p>
          <a:p>
            <a:pPr marL="0" indent="0" algn="ctr">
              <a:buNone/>
            </a:pPr>
            <a:r>
              <a:rPr lang="en-US" sz="2700" dirty="0"/>
              <a:t>And always remember to keep one hand on the ship – use those  handrails when walking up and down stairs!!</a:t>
            </a:r>
          </a:p>
          <a:p>
            <a:pPr marL="0" indent="0" algn="ctr">
              <a:buNone/>
            </a:pPr>
            <a:endParaRPr lang="en-US" sz="2700" dirty="0"/>
          </a:p>
          <a:p>
            <a:pPr marL="0" indent="0" algn="ctr">
              <a:buNone/>
            </a:pPr>
            <a:r>
              <a:rPr lang="en-US" sz="2700" dirty="0"/>
              <a:t>But most importantly…..</a:t>
            </a:r>
          </a:p>
        </p:txBody>
      </p:sp>
    </p:spTree>
    <p:extLst>
      <p:ext uri="{BB962C8B-B14F-4D97-AF65-F5344CB8AC3E}">
        <p14:creationId xmlns:p14="http://schemas.microsoft.com/office/powerpoint/2010/main" val="41221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A1508-E6BE-8DD2-36F0-1EBAA6485D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545433"/>
            <a:ext cx="10566400" cy="6416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>
                  <a:lumMod val="50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When using the toilets on the ship: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>
                  <a:lumMod val="50000"/>
                </a:srgbClr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3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>
                  <a:lumMod val="50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300" b="1" i="0" u="none" strike="noStrike" kern="1200" cap="none" spc="3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DO NOT FLUSH ANYTHING THAT HAS NOT COME FROM YOUR BODY OR IS </a:t>
            </a:r>
            <a:r>
              <a:rPr lang="en-US" sz="3300" b="1" dirty="0">
                <a:solidFill>
                  <a:srgbClr val="44546A">
                    <a:lumMod val="50000"/>
                  </a:srgbClr>
                </a:solidFill>
                <a:latin typeface="Arial" panose="020B0604020202020204"/>
              </a:rPr>
              <a:t>NOT </a:t>
            </a:r>
            <a:r>
              <a:rPr kumimoji="0" lang="en-US" sz="3300" b="1" i="0" u="none" strike="noStrike" kern="1200" cap="none" spc="3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APPROVED AND PROVIDED TOILET PAPER </a:t>
            </a:r>
            <a:r>
              <a:rPr kumimoji="0" lang="en-US" sz="3300" b="1" i="0" u="none" strike="noStrike" kern="1200" cap="none" spc="3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>
                  <a:lumMod val="50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Arial" panose="020B0604020202020204"/>
                <a:sym typeface="Wingdings" panose="05000000000000000000" pitchFamily="2" charset="2"/>
              </a:rPr>
              <a:t>No body wipes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>
                  <a:lumMod val="50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i="0" u="none" strike="noStrike" kern="1200" cap="none" spc="3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No feminine products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>
                  <a:lumMod val="50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Arial" panose="020B0604020202020204"/>
                <a:sym typeface="Wingdings" panose="05000000000000000000" pitchFamily="2" charset="2"/>
              </a:rPr>
              <a:t>No rags/paper towels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>
                  <a:lumMod val="50000"/>
                </a:srgbClr>
              </a:buClr>
              <a:buSzTx/>
              <a:buFont typeface="Arial" pitchFamily="34" charset="0"/>
              <a:buNone/>
              <a:tabLst/>
              <a:defRPr/>
            </a:pPr>
            <a:endParaRPr lang="en-US" dirty="0">
              <a:solidFill>
                <a:srgbClr val="44546A">
                  <a:lumMod val="50000"/>
                </a:srgbClr>
              </a:solidFill>
              <a:latin typeface="Arial" panose="020B0604020202020204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>
                  <a:lumMod val="50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2300" b="1" dirty="0">
                <a:solidFill>
                  <a:srgbClr val="44546A">
                    <a:lumMod val="50000"/>
                  </a:srgbClr>
                </a:solidFill>
                <a:latin typeface="Arial" panose="020B0604020202020204"/>
                <a:sym typeface="Wingdings" panose="05000000000000000000" pitchFamily="2" charset="2"/>
              </a:rPr>
              <a:t>TS Golden Bear is an older vessel and has sensitive plumbing. Please help us prevent major plumbing problems by being conscious of these guidelines.</a:t>
            </a:r>
            <a:endParaRPr kumimoji="0" lang="en-US" sz="2300" b="1" i="0" u="none" strike="noStrike" kern="1200" cap="none" spc="3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cean design template.potx" id="{A725F50D-036D-42E9-8BE4-5E8C740686A1}" vid="{2BF94DBE-E897-41AE-BC8D-5738C7ADC2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design template</Template>
  <TotalTime>287</TotalTime>
  <Words>886</Words>
  <Application>Microsoft Office PowerPoint</Application>
  <PresentationFormat>Widescreen</PresentationFormat>
  <Paragraphs>102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Arial</vt:lpstr>
      <vt:lpstr>Ocean design template</vt:lpstr>
      <vt:lpstr>Training Ship golden bear Cadet cruise meeting #1</vt:lpstr>
      <vt:lpstr>WELCome to csu maritime academy</vt:lpstr>
      <vt:lpstr>PowerPoint Presentation</vt:lpstr>
      <vt:lpstr>Summer Training cruise</vt:lpstr>
      <vt:lpstr>Meet the tsgb crew  &amp; cruise leadership</vt:lpstr>
      <vt:lpstr>Captain bannister’s  4 rules for success</vt:lpstr>
      <vt:lpstr>PowerPoint Presentation</vt:lpstr>
      <vt:lpstr>General awARENESS</vt:lpstr>
      <vt:lpstr>PowerPoint Presentation</vt:lpstr>
      <vt:lpstr>CALLING ALL SENIORS </vt:lpstr>
      <vt:lpstr>Cruise requirements</vt:lpstr>
      <vt:lpstr>PowerPoint Presentation</vt:lpstr>
      <vt:lpstr>Berthing </vt:lpstr>
      <vt:lpstr>Schedule </vt:lpstr>
      <vt:lpstr>PowerPoint Presentation</vt:lpstr>
    </vt:vector>
  </TitlesOfParts>
  <Company>California State University Maritime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Cadet cruise meeting #1</dc:title>
  <dc:creator>Fowler, Jessica L.</dc:creator>
  <cp:lastModifiedBy>Fowler, Jessica L.</cp:lastModifiedBy>
  <cp:revision>25</cp:revision>
  <dcterms:created xsi:type="dcterms:W3CDTF">2023-09-11T20:01:00Z</dcterms:created>
  <dcterms:modified xsi:type="dcterms:W3CDTF">2023-09-14T15:52:04Z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